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5" r:id="rId2"/>
    <p:sldId id="327" r:id="rId3"/>
    <p:sldId id="328" r:id="rId4"/>
    <p:sldId id="329" r:id="rId5"/>
    <p:sldId id="277" r:id="rId6"/>
    <p:sldId id="276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6A710-C670-43C0-A5B2-44DCE5DBC4BA}" type="datetimeFigureOut">
              <a:rPr lang="en-US" smtClean="0"/>
              <a:pPr/>
              <a:t>7/31/2020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F5035-60B2-4CAE-BD55-98078B1420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1263" y="1670539"/>
            <a:ext cx="4572000" cy="1050762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marL="159720" indent="-159720">
              <a:buFont typeface="Arial" pitchFamily="34" charset="0"/>
              <a:buChar char="•"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First two-way Transatlantic radio telegraph (spark) 1906</a:t>
            </a:r>
          </a:p>
          <a:p>
            <a:pPr marL="159720" indent="-159720">
              <a:buFont typeface="Arial" pitchFamily="34" charset="0"/>
              <a:buChar char="•"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Pioneered Continuous-Wave Transmission and Heterodyne Reception.</a:t>
            </a:r>
          </a:p>
          <a:p>
            <a:pPr marL="159720" indent="-159720">
              <a:buFont typeface="Arial" pitchFamily="34" charset="0"/>
              <a:buChar char="•"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Alexanderson Alternator</a:t>
            </a:r>
          </a:p>
          <a:p>
            <a:pPr marL="159720" indent="-159720">
              <a:buFont typeface="Arial" pitchFamily="34" charset="0"/>
              <a:buChar char="•"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First Credible Voice Broadcasts - 1906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74105" y="5143500"/>
            <a:ext cx="3489158" cy="604486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b="1" dirty="0"/>
              <a:t>Reginald Aubrey Fessenden</a:t>
            </a:r>
          </a:p>
          <a:p>
            <a:pPr algn="ctr"/>
            <a:r>
              <a:rPr lang="en-US" b="1" dirty="0"/>
              <a:t>(1866-1932)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1053" y="263769"/>
            <a:ext cx="4572000" cy="789152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sz="1500" b="1" dirty="0">
                <a:latin typeface="Arial" pitchFamily="34" charset="0"/>
                <a:cs typeface="Arial" pitchFamily="34" charset="0"/>
              </a:rPr>
              <a:t>The Father of Radio Broadcasting</a:t>
            </a:r>
          </a:p>
          <a:p>
            <a:pPr algn="ctr"/>
            <a:r>
              <a:rPr lang="en-US" sz="3300" b="1" dirty="0">
                <a:latin typeface="Arial" pitchFamily="34" charset="0"/>
                <a:cs typeface="Arial" pitchFamily="34" charset="0"/>
              </a:rPr>
              <a:t>Reginald Fessenden</a:t>
            </a:r>
          </a:p>
        </p:txBody>
      </p:sp>
      <p:pic>
        <p:nvPicPr>
          <p:cNvPr id="7" name="Picture 6" descr="Fessend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5369" y="432252"/>
            <a:ext cx="2609783" cy="42276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842" y="351693"/>
            <a:ext cx="8382000" cy="1758648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2600" b="1" dirty="0"/>
              <a:t>Damped Waves</a:t>
            </a:r>
            <a:r>
              <a:rPr lang="en-US" sz="2600" dirty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700" dirty="0"/>
              <a:t> Produced by spark-gap transmitters. </a:t>
            </a:r>
          </a:p>
          <a:p>
            <a:pPr>
              <a:buFont typeface="Arial" pitchFamily="34" charset="0"/>
              <a:buChar char="•"/>
            </a:pPr>
            <a:r>
              <a:rPr lang="en-US" sz="1700" dirty="0"/>
              <a:t> Each spark discharge causes the RF tuned circuit to ring like a bell or plucked string.</a:t>
            </a:r>
          </a:p>
          <a:p>
            <a:pPr>
              <a:buFont typeface="Arial" pitchFamily="34" charset="0"/>
              <a:buChar char="•"/>
            </a:pPr>
            <a:r>
              <a:rPr lang="en-US" sz="1700" dirty="0"/>
              <a:t> Each pulse dies away.</a:t>
            </a:r>
          </a:p>
          <a:p>
            <a:pPr>
              <a:buFont typeface="Arial" pitchFamily="34" charset="0"/>
              <a:buChar char="•"/>
            </a:pPr>
            <a:r>
              <a:rPr lang="en-US" sz="1700" dirty="0"/>
              <a:t> The carrier wave is inherently amplitude-modulated at the spark frequency.</a:t>
            </a:r>
          </a:p>
          <a:p>
            <a:pPr>
              <a:buFont typeface="Arial" pitchFamily="34" charset="0"/>
              <a:buChar char="•"/>
            </a:pPr>
            <a:r>
              <a:rPr lang="en-US" sz="1700" dirty="0"/>
              <a:t> At the receiver, detection in easily accomplished with a simple rectifier.</a:t>
            </a:r>
          </a:p>
        </p:txBody>
      </p:sp>
      <p:pic>
        <p:nvPicPr>
          <p:cNvPr id="3" name="Picture 2" descr="500KHz_plain_gap_FFT.PNG"/>
          <p:cNvPicPr>
            <a:picLocks noChangeAspect="1"/>
          </p:cNvPicPr>
          <p:nvPr/>
        </p:nvPicPr>
        <p:blipFill>
          <a:blip r:embed="rId2" cstate="print"/>
          <a:srcRect l="824" t="8489" r="1117" b="1989"/>
          <a:stretch>
            <a:fillRect/>
          </a:stretch>
        </p:blipFill>
        <p:spPr>
          <a:xfrm>
            <a:off x="4024786" y="2769577"/>
            <a:ext cx="4878583" cy="202223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42737" y="5298156"/>
            <a:ext cx="2446421" cy="358265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Time Domain -&gt;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72526" y="5286272"/>
            <a:ext cx="3529263" cy="666041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Frequency Domain -&gt;</a:t>
            </a:r>
          </a:p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Very wide bandwidth</a:t>
            </a:r>
          </a:p>
        </p:txBody>
      </p:sp>
      <p:pic>
        <p:nvPicPr>
          <p:cNvPr id="6" name="Picture 5" descr="Damp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9131" y="2769577"/>
            <a:ext cx="3692252" cy="2022230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E789B-27C2-4AAD-B0BD-3A099F1E41F5}" type="datetime1">
              <a:rPr lang="en-US" smtClean="0"/>
              <a:pPr/>
              <a:t>7/31/2020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 Klase – N3FRQ - 2016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251158" y="4835769"/>
            <a:ext cx="0" cy="1758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59053" y="4835769"/>
            <a:ext cx="0" cy="1758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50789" y="4835769"/>
            <a:ext cx="0" cy="1758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622632" y="4835769"/>
            <a:ext cx="0" cy="1758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898105" y="4835769"/>
            <a:ext cx="0" cy="17584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70421" y="5011615"/>
            <a:ext cx="561474" cy="195320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900" b="1" dirty="0">
                <a:latin typeface="Arial" pitchFamily="34" charset="0"/>
                <a:cs typeface="Arial" pitchFamily="34" charset="0"/>
              </a:rPr>
              <a:t>10 KHz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94421" y="5011615"/>
            <a:ext cx="561474" cy="195320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900" b="1" dirty="0">
                <a:latin typeface="Arial" pitchFamily="34" charset="0"/>
                <a:cs typeface="Arial" pitchFamily="34" charset="0"/>
              </a:rPr>
              <a:t>100 KHz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17368" y="5011615"/>
            <a:ext cx="561474" cy="195320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900" b="1" dirty="0">
                <a:latin typeface="Arial" pitchFamily="34" charset="0"/>
                <a:cs typeface="Arial" pitchFamily="34" charset="0"/>
              </a:rPr>
              <a:t>500 KHz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98631" y="5011615"/>
            <a:ext cx="561474" cy="195320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900" b="1" dirty="0">
                <a:latin typeface="Arial" pitchFamily="34" charset="0"/>
                <a:cs typeface="Arial" pitchFamily="34" charset="0"/>
              </a:rPr>
              <a:t>1 MHz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0" y="5011615"/>
            <a:ext cx="561474" cy="195320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900" b="1" dirty="0">
                <a:latin typeface="Arial" pitchFamily="34" charset="0"/>
                <a:cs typeface="Arial" pitchFamily="34" charset="0"/>
              </a:rPr>
              <a:t>10 MHz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421" y="219808"/>
            <a:ext cx="7700211" cy="2020258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2600" b="1" dirty="0"/>
              <a:t>Continuous Waves</a:t>
            </a:r>
            <a:r>
              <a:rPr lang="en-US" sz="2600" dirty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700" dirty="0"/>
              <a:t> Greater efficiency due to narrow bandwidth.</a:t>
            </a:r>
          </a:p>
          <a:p>
            <a:pPr>
              <a:buFont typeface="Arial" pitchFamily="34" charset="0"/>
              <a:buChar char="•"/>
            </a:pPr>
            <a:r>
              <a:rPr lang="en-US" sz="1700" dirty="0"/>
              <a:t> Produced by: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/>
              <a:t> High-Frequency rotating machinery, </a:t>
            </a:r>
            <a:r>
              <a:rPr lang="en-US" sz="1700" dirty="0" err="1"/>
              <a:t>e.g.the</a:t>
            </a:r>
            <a:r>
              <a:rPr lang="en-US" sz="1700" dirty="0"/>
              <a:t> Alexanderson Alternator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/>
              <a:t> Poulsen Arc Converter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/>
              <a:t> Vacuum-Tube or Solid-State Oscillators</a:t>
            </a:r>
          </a:p>
          <a:p>
            <a:pPr>
              <a:buFont typeface="Arial" pitchFamily="34" charset="0"/>
              <a:buChar char="•"/>
            </a:pPr>
            <a:endParaRPr lang="en-US" sz="1700" dirty="0"/>
          </a:p>
        </p:txBody>
      </p:sp>
      <p:pic>
        <p:nvPicPr>
          <p:cNvPr id="4" name="Picture 3" descr="500KHz_CW_trans.PNG"/>
          <p:cNvPicPr>
            <a:picLocks noChangeAspect="1"/>
          </p:cNvPicPr>
          <p:nvPr/>
        </p:nvPicPr>
        <p:blipFill>
          <a:blip r:embed="rId2" cstate="print"/>
          <a:srcRect l="1258" t="10477" r="36473" b="3609"/>
          <a:stretch>
            <a:fillRect/>
          </a:stretch>
        </p:blipFill>
        <p:spPr>
          <a:xfrm>
            <a:off x="240632" y="2461846"/>
            <a:ext cx="4164100" cy="1890346"/>
          </a:xfrm>
          <a:prstGeom prst="rect">
            <a:avLst/>
          </a:prstGeom>
        </p:spPr>
      </p:pic>
      <p:pic>
        <p:nvPicPr>
          <p:cNvPr id="5" name="Picture 4" descr="500KHz_CW_FFT.PNG"/>
          <p:cNvPicPr>
            <a:picLocks noChangeAspect="1"/>
          </p:cNvPicPr>
          <p:nvPr/>
        </p:nvPicPr>
        <p:blipFill>
          <a:blip r:embed="rId3" cstate="print"/>
          <a:srcRect l="909" t="6325"/>
          <a:stretch>
            <a:fillRect/>
          </a:stretch>
        </p:blipFill>
        <p:spPr>
          <a:xfrm>
            <a:off x="4572000" y="2461846"/>
            <a:ext cx="4372265" cy="19532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63579" y="4506848"/>
            <a:ext cx="2446421" cy="358265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Time Domain -&gt;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72526" y="4506848"/>
            <a:ext cx="3529263" cy="358265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sz="2000" b="1" dirty="0">
                <a:latin typeface="Arial" pitchFamily="34" charset="0"/>
                <a:cs typeface="Arial" pitchFamily="34" charset="0"/>
              </a:rPr>
              <a:t>Frequency Domain -&gt;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D8A0-223C-4B65-BBDC-A920259F9BA9}" type="datetime1">
              <a:rPr lang="en-US" smtClean="0"/>
              <a:pPr/>
              <a:t>7/31/2020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 Klase – N3FRQ - 2016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eterody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457200"/>
            <a:ext cx="8267164" cy="562589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ca2.jpg"/>
          <p:cNvPicPr>
            <a:picLocks noChangeAspect="1"/>
          </p:cNvPicPr>
          <p:nvPr/>
        </p:nvPicPr>
        <p:blipFill>
          <a:blip r:embed="rId2" cstate="print"/>
          <a:srcRect r="9816" b="10635"/>
          <a:stretch>
            <a:fillRect/>
          </a:stretch>
        </p:blipFill>
        <p:spPr>
          <a:xfrm>
            <a:off x="1644316" y="879231"/>
            <a:ext cx="5895474" cy="461596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04F1-1955-4E84-8A3E-BBBD1A99AC9C}" type="datetime1">
              <a:rPr lang="en-US" smtClean="0"/>
              <a:pPr/>
              <a:t>7/31/2020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 Klase – N3FRQ - 2016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0526" y="219808"/>
            <a:ext cx="8702842" cy="419820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Alexanderson Alternator Continuous-Wave Transmitter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4316" y="5560208"/>
            <a:ext cx="5895474" cy="512153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1500" b="1" dirty="0"/>
              <a:t>AC Motor (left) turns high-frequency alternator (center) producing 200 KW in the frequency range of 15 – 30 KHz.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ldemar Poulsen arc transmitter, circa 1910. THF120681.jpg"/>
          <p:cNvPicPr>
            <a:picLocks noChangeAspect="1"/>
          </p:cNvPicPr>
          <p:nvPr/>
        </p:nvPicPr>
        <p:blipFill>
          <a:blip r:embed="rId2" cstate="print"/>
          <a:srcRect l="3571" t="6349" r="3571" b="4762"/>
          <a:stretch>
            <a:fillRect/>
          </a:stretch>
        </p:blipFill>
        <p:spPr>
          <a:xfrm>
            <a:off x="320842" y="1011116"/>
            <a:ext cx="3351654" cy="2637692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547E-7A9B-4993-B7AF-CA173934ACA9}" type="datetime1">
              <a:rPr lang="en-US" smtClean="0"/>
              <a:pPr/>
              <a:t>7/31/2020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 Klase – N3FRQ - 2016</a:t>
            </a:r>
            <a:endParaRPr lang="en-US" dirty="0"/>
          </a:p>
        </p:txBody>
      </p:sp>
      <p:pic>
        <p:nvPicPr>
          <p:cNvPr id="7" name="Picture 6" descr="Poulsen schem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1263" y="4044462"/>
            <a:ext cx="3001124" cy="18903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1895" y="219808"/>
            <a:ext cx="7896250" cy="512153"/>
          </a:xfrm>
          <a:prstGeom prst="rect">
            <a:avLst/>
          </a:prstGeom>
          <a:noFill/>
        </p:spPr>
        <p:txBody>
          <a:bodyPr wrap="none" lIns="49999" tIns="25000" rIns="49999" bIns="25000" rtlCol="0">
            <a:spAutoFit/>
          </a:bodyPr>
          <a:lstStyle/>
          <a:p>
            <a:r>
              <a:rPr lang="en-US" sz="3000" b="1" dirty="0">
                <a:latin typeface="Arial" pitchFamily="34" charset="0"/>
                <a:cs typeface="Arial" pitchFamily="34" charset="0"/>
              </a:rPr>
              <a:t>Poulsen Arc Continuous-Wave Transmitter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1368" y="3648808"/>
            <a:ext cx="3128211" cy="512153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1500" b="1" dirty="0">
                <a:latin typeface="Arial" pitchFamily="34" charset="0"/>
                <a:cs typeface="Arial" pitchFamily="34" charset="0"/>
              </a:rPr>
              <a:t>Vladimir Poulsen with small arc converter.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53263" y="5407270"/>
            <a:ext cx="3128211" cy="512153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pPr algn="ctr"/>
            <a:r>
              <a:rPr lang="en-US" sz="1500" b="1" dirty="0">
                <a:latin typeface="Arial" pitchFamily="34" charset="0"/>
                <a:cs typeface="Arial" pitchFamily="34" charset="0"/>
              </a:rPr>
              <a:t>350 KW Federal Telegraph Co. Arc Transmitter - 1919</a:t>
            </a:r>
          </a:p>
        </p:txBody>
      </p:sp>
      <p:pic>
        <p:nvPicPr>
          <p:cNvPr id="11" name="Picture 10" descr="440px-Alexanderson_Alternator.jpg"/>
          <p:cNvPicPr>
            <a:picLocks noChangeAspect="1"/>
          </p:cNvPicPr>
          <p:nvPr/>
        </p:nvPicPr>
        <p:blipFill>
          <a:blip r:embed="rId4" cstate="print"/>
          <a:srcRect b="5333"/>
          <a:stretch>
            <a:fillRect/>
          </a:stretch>
        </p:blipFill>
        <p:spPr>
          <a:xfrm>
            <a:off x="4010527" y="2198077"/>
            <a:ext cx="4711553" cy="312126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1263" y="5890847"/>
            <a:ext cx="3609474" cy="512153"/>
          </a:xfrm>
          <a:prstGeom prst="rect">
            <a:avLst/>
          </a:prstGeom>
          <a:noFill/>
        </p:spPr>
        <p:txBody>
          <a:bodyPr wrap="square" lIns="49999" tIns="25000" rIns="49999" bIns="25000" rtlCol="0">
            <a:spAutoFit/>
          </a:bodyPr>
          <a:lstStyle/>
          <a:p>
            <a:r>
              <a:rPr lang="en-US" sz="1500" b="1" dirty="0">
                <a:latin typeface="Arial" pitchFamily="34" charset="0"/>
                <a:cs typeface="Arial" pitchFamily="34" charset="0"/>
              </a:rPr>
              <a:t>The DC arc has negative resistance causing the LC circuit to oscillate.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3564</TotalTime>
  <Words>247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 Technology Museum</dc:title>
  <dc:creator>Al</dc:creator>
  <cp:lastModifiedBy>uh Clem</cp:lastModifiedBy>
  <cp:revision>338</cp:revision>
  <dcterms:created xsi:type="dcterms:W3CDTF">2016-05-10T00:03:33Z</dcterms:created>
  <dcterms:modified xsi:type="dcterms:W3CDTF">2020-07-31T16:03:44Z</dcterms:modified>
</cp:coreProperties>
</file>